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6"/>
  </p:notesMasterIdLst>
  <p:sldIdLst>
    <p:sldId id="274" r:id="rId3"/>
    <p:sldId id="275" r:id="rId4"/>
    <p:sldId id="287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1266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2988449877175E-2"/>
          <c:y val="9.1192635206974234E-3"/>
          <c:w val="0.57702711390267214"/>
          <c:h val="0.326535195276405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1313590227552378E-2"/>
                  <c:y val="-7.16929430102535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313590227552378E-2"/>
                  <c:y val="-7.16929430102535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-1488923280"/>
        <c:axId val="-1488931984"/>
        <c:axId val="0"/>
      </c:bar3DChart>
      <c:catAx>
        <c:axId val="-148892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-1488931984"/>
        <c:crosses val="autoZero"/>
        <c:auto val="1"/>
        <c:lblAlgn val="ctr"/>
        <c:lblOffset val="100"/>
        <c:noMultiLvlLbl val="0"/>
      </c:catAx>
      <c:valAx>
        <c:axId val="-1488931984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-1488923280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68992007114474596"/>
          <c:y val="8.432079849500565E-2"/>
          <c:w val="0.22117816423506259"/>
          <c:h val="0.29767690563581989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681424043259324E-3"/>
          <c:y val="5.1730789634523038E-2"/>
          <c:w val="0.57702711390267214"/>
          <c:h val="0.178732884663615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2388219213278857E-2"/>
                  <c:y val="-6.353680899134231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970548033197143E-3"/>
                  <c:y val="-6.353680899134231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-1488929808"/>
        <c:axId val="-1488929264"/>
        <c:axId val="0"/>
      </c:bar3DChart>
      <c:catAx>
        <c:axId val="-148892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-1488929264"/>
        <c:crosses val="autoZero"/>
        <c:auto val="1"/>
        <c:lblAlgn val="ctr"/>
        <c:lblOffset val="100"/>
        <c:noMultiLvlLbl val="0"/>
      </c:catAx>
      <c:valAx>
        <c:axId val="-1488929264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-148892980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64734268800116679"/>
          <c:y val="5.5582236193751647E-2"/>
          <c:w val="0.22117816423506259"/>
          <c:h val="0.2023290687274672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792947876361569E-2"/>
          <c:y val="0.17960050782786863"/>
          <c:w val="0.57702711390267214"/>
          <c:h val="0.440444033537512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3173765837307393E-2"/>
                  <c:y val="-0.11087073215693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140973133941629E-2"/>
                  <c:y val="-0.10829234303700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-1488934704"/>
        <c:axId val="-1488924368"/>
        <c:axId val="0"/>
      </c:bar3DChart>
      <c:catAx>
        <c:axId val="-148893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-1488924368"/>
        <c:crosses val="autoZero"/>
        <c:auto val="1"/>
        <c:lblAlgn val="ctr"/>
        <c:lblOffset val="100"/>
        <c:noMultiLvlLbl val="0"/>
      </c:catAx>
      <c:valAx>
        <c:axId val="-1488924368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-1488934704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605893617817159"/>
          <c:y val="0.42583230968985836"/>
          <c:w val="0.33220638728749158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759362863350957E-2"/>
          <c:y val="2.5587237744309189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6296258276446131E-2"/>
                  <c:y val="-0.1835957190599995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1210</a:t>
                    </a:r>
                    <a:endParaRPr lang="ru-RU" sz="16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308559598966623E-2"/>
                  <c:y val="-0.3781197547307133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2410</a:t>
                    </a:r>
                    <a:endParaRPr lang="ru-RU" sz="16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1210</c:v>
                </c:pt>
                <c:pt idx="1">
                  <c:v>2410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-1488923824"/>
        <c:axId val="-1488930352"/>
        <c:axId val="0"/>
      </c:bar3DChart>
      <c:catAx>
        <c:axId val="-148892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-1488930352"/>
        <c:crosses val="autoZero"/>
        <c:auto val="1"/>
        <c:lblAlgn val="ctr"/>
        <c:lblOffset val="100"/>
        <c:noMultiLvlLbl val="0"/>
      </c:catAx>
      <c:valAx>
        <c:axId val="-1488930352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-1488923824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9268058478331542"/>
          <c:y val="0.19588172842255511"/>
          <c:w val="0.28588854009593795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80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097257022425179E-2"/>
          <c:y val="0.295142333934588"/>
          <c:w val="0.57702711390267214"/>
          <c:h val="0.440444033537512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slope"/>
            </a:sp3d>
          </c:spPr>
          <c:explosion val="24"/>
          <c:dPt>
            <c:idx val="0"/>
            <c:bubble3D val="0"/>
            <c:spPr>
              <a:solidFill>
                <a:srgbClr val="0486D6"/>
              </a:solidFill>
              <a:ln w="9525">
                <a:solidFill>
                  <a:srgbClr val="FFFF0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Pt>
            <c:idx val="1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Lbls>
            <c:dLbl>
              <c:idx val="0"/>
              <c:layout>
                <c:manualLayout>
                  <c:x val="0.42829285354895086"/>
                  <c:y val="-0.1387519339564931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41678248607518958"/>
                  <c:y val="7.594261294795726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34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66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>
          <a:glow rad="139700">
            <a:srgbClr val="C0504D">
              <a:satMod val="175000"/>
              <a:alpha val="40000"/>
            </a:srgbClr>
          </a:glow>
          <a:innerShdw blurRad="114300">
            <a:sysClr val="windowText" lastClr="000000"/>
          </a:innerShdw>
        </a:effectLst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6625958397313079"/>
          <c:y val="0.30811044912829522"/>
          <c:w val="0.18178553143785256"/>
          <c:h val="0.3032108646050979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  <a:effectLst>
      <a:glow rad="228600">
        <a:srgbClr val="8064A2">
          <a:satMod val="175000"/>
          <a:alpha val="40000"/>
        </a:srgbClr>
      </a:glow>
      <a:innerShdw blurRad="114300">
        <a:prstClr val="black"/>
      </a:inn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109</c:v>
                </c:pt>
                <c:pt idx="1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-1531898256"/>
        <c:axId val="-1531904240"/>
        <c:axId val="0"/>
      </c:bar3DChart>
      <c:catAx>
        <c:axId val="-153189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-1531904240"/>
        <c:crosses val="autoZero"/>
        <c:auto val="1"/>
        <c:lblAlgn val="ctr"/>
        <c:lblOffset val="100"/>
        <c:noMultiLvlLbl val="0"/>
      </c:catAx>
      <c:valAx>
        <c:axId val="-1531904240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-1531898256"/>
        <c:crosses val="autoZero"/>
        <c:crossBetween val="between"/>
        <c:majorUnit val="500"/>
      </c:valAx>
    </c:plotArea>
    <c:legend>
      <c:legendPos val="r"/>
      <c:legendEntry>
        <c:idx val="0"/>
        <c:txPr>
          <a:bodyPr/>
          <a:lstStyle/>
          <a:p>
            <a:pPr algn="just">
              <a:defRPr lang="ru-RU" sz="1600" b="1" i="0" u="none" strike="noStrike" kern="8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just">
              <a:defRPr lang="ru-RU" sz="1600" b="1" i="0" u="none" strike="noStrike" kern="8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6823629567698908"/>
          <c:y val="0.60241506936255151"/>
          <c:w val="0.33220638728749158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 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148</c:v>
                </c:pt>
                <c:pt idx="1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-1531902064"/>
        <c:axId val="-1488927632"/>
        <c:axId val="0"/>
      </c:bar3DChart>
      <c:catAx>
        <c:axId val="-153190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-1488927632"/>
        <c:crosses val="autoZero"/>
        <c:auto val="1"/>
        <c:lblAlgn val="ctr"/>
        <c:lblOffset val="100"/>
        <c:noMultiLvlLbl val="0"/>
      </c:catAx>
      <c:valAx>
        <c:axId val="-1488927632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-1531902064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6823629567698908"/>
          <c:y val="0.60241506936255151"/>
          <c:w val="0.36168138095484392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604815270753757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8912998737845159E-2"/>
                  <c:y val="-6.4244255094300401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456499368922579E-2"/>
                  <c:y val="-6.479132347246802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22</a:t>
                    </a:r>
                    <a:endParaRPr lang="ru-RU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021698864060642E-2"/>
                  <c:y val="-0.14686033320426087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87</a:t>
                    </a:r>
                    <a:endParaRPr lang="ru-RU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6842521971966597E-2"/>
                  <c:y val="-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26321401431509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Режим ПГН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0</c:v>
                </c:pt>
                <c:pt idx="1">
                  <c:v>22</c:v>
                </c:pt>
                <c:pt idx="2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-1488928720"/>
        <c:axId val="-1488926000"/>
        <c:axId val="0"/>
      </c:bar3DChart>
      <c:catAx>
        <c:axId val="-148892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-1488926000"/>
        <c:crosses val="autoZero"/>
        <c:auto val="1"/>
        <c:lblAlgn val="ctr"/>
        <c:lblOffset val="100"/>
        <c:noMultiLvlLbl val="0"/>
      </c:catAx>
      <c:valAx>
        <c:axId val="-1488926000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-1488928720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9060946780048118"/>
          <c:y val="0.10727742607369511"/>
          <c:w val="0.34295711223343128"/>
          <c:h val="0.50411438024501343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1.3177890134965819E-2"/>
          <c:w val="0.57702711390267214"/>
          <c:h val="0.604815270753757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9064726139176362E-2"/>
                  <c:y val="-8.4685608987941446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617661527983115E-2"/>
                  <c:y val="-7.774958816696170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18</a:t>
                    </a:r>
                    <a:endParaRPr lang="ru-RU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129452278352724E-2"/>
                  <c:y val="-0.15549917633392329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74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6842521971966597E-2"/>
                  <c:y val="-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26321401431509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Режим ПГН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0</c:v>
                </c:pt>
                <c:pt idx="1">
                  <c:v>18</c:v>
                </c:pt>
                <c:pt idx="2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-1488928176"/>
        <c:axId val="-1488933072"/>
        <c:axId val="0"/>
      </c:bar3DChart>
      <c:catAx>
        <c:axId val="-148892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-1488933072"/>
        <c:crosses val="autoZero"/>
        <c:auto val="1"/>
        <c:lblAlgn val="ctr"/>
        <c:lblOffset val="100"/>
        <c:noMultiLvlLbl val="0"/>
      </c:catAx>
      <c:valAx>
        <c:axId val="-1488933072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-1488928176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9350079411339585"/>
          <c:y val="0.10727732892897654"/>
          <c:w val="0.31115282038223996"/>
          <c:h val="0.50411438024501343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0.00761</cdr:x>
      <cdr:y>0.68056</cdr:y>
    </cdr:from>
    <cdr:to>
      <cdr:x>1</cdr:x>
      <cdr:y>0.95833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316" y="3528392"/>
          <a:ext cx="9039188" cy="1440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Олег Геннадьевич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Капшук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,</a:t>
          </a:r>
        </a:p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главный государственный инспектор отдела надзорной и разрешительной деятельности по ядерной и радиационной безопасности исследовательских ядерных установок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22B27-646C-42AC-827D-A41807513833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D2750-4300-417B-8218-23E2E873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1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1999" y="2847977"/>
            <a:ext cx="7772401" cy="704851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999" y="3533775"/>
            <a:ext cx="7772401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5902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8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524001"/>
            <a:ext cx="18288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2" y="1524001"/>
            <a:ext cx="53340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8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68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8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9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78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1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83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15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5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34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4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53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1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4" indent="0">
              <a:buNone/>
              <a:defRPr sz="1800"/>
            </a:lvl2pPr>
            <a:lvl3pPr marL="914198" indent="0">
              <a:buNone/>
              <a:defRPr sz="1600"/>
            </a:lvl3pPr>
            <a:lvl4pPr marL="1371294" indent="0">
              <a:buNone/>
              <a:defRPr sz="1400"/>
            </a:lvl4pPr>
            <a:lvl5pPr marL="1828394" indent="0">
              <a:buNone/>
              <a:defRPr sz="1400"/>
            </a:lvl5pPr>
            <a:lvl6pPr marL="2285487" indent="0">
              <a:buNone/>
              <a:defRPr sz="1400"/>
            </a:lvl6pPr>
            <a:lvl7pPr marL="2742581" indent="0">
              <a:buNone/>
              <a:defRPr sz="1400"/>
            </a:lvl7pPr>
            <a:lvl8pPr marL="3199680" indent="0">
              <a:buNone/>
              <a:defRPr sz="1400"/>
            </a:lvl8pPr>
            <a:lvl9pPr marL="36567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468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1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6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8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7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07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49"/>
            <a:ext cx="300831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2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5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722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2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821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1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84444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288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0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198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2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3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821" indent="-34282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4" indent="-228546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0" indent="-22854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0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33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34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31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27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3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79656796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6021288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45706" y="2996952"/>
            <a:ext cx="914145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ОТДЕЛ НАДЗОРНОЙ И РАЗРЕШИТЕЛЬНОЙ ДЕЯТЕЛЬНОСТИ ПО ЯДЕРНОЙ И РАДИАЦИОННОЙ БЕЗОПАСНОСТИ ИССЛЕДОВАТЕЛЬСКИХ ЯДЕРНЫХ УСТАНОВОК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4D4D4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crosoft Sans Serif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1367497"/>
            <a:ext cx="895365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Штатная численность отдела 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штату </a:t>
            </a: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наличии: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начальника -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инспектор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инспектор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специалист 1 разряда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Центрального МТУ по надзору за ЯРБ </a:t>
            </a:r>
            <a:r>
              <a:rPr lang="ru-RU" sz="2400" dirty="0" err="1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11.01.2021 года № Пр-480-3-о 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 произведен расчет необходимой штатной численности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по РД-20-05-2008, 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должна составлять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человек.</a:t>
            </a:r>
            <a:endParaRPr lang="ru-RU" sz="2400" dirty="0"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196752"/>
            <a:ext cx="9141458" cy="5669244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just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	Проблемные вопросы по направлению обеспечения безопасности на АЭС и ИЯУ:</a:t>
            </a:r>
            <a:endParaRPr lang="ru-RU" sz="2400" b="1" kern="0" dirty="0">
              <a:latin typeface="Times New Roman"/>
              <a:cs typeface="Times New Roman" pitchFamily="18" charset="0"/>
            </a:endParaRPr>
          </a:p>
          <a:p>
            <a:pPr algn="just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       1</a:t>
            </a:r>
            <a:r>
              <a:rPr lang="ru-RU" sz="2400" b="1" kern="0" dirty="0">
                <a:latin typeface="Times New Roman"/>
                <a:cs typeface="Times New Roman" pitchFamily="18" charset="0"/>
              </a:rPr>
              <a:t>.	Недостаточное периодическое централизованное </a:t>
            </a: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   обучение </a:t>
            </a:r>
            <a:r>
              <a:rPr lang="ru-RU" sz="2400" b="1" kern="0" dirty="0">
                <a:latin typeface="Times New Roman"/>
                <a:cs typeface="Times New Roman" pitchFamily="18" charset="0"/>
              </a:rPr>
              <a:t>и повышение квалификации инспекторского состава в учебных центрах.</a:t>
            </a:r>
          </a:p>
          <a:p>
            <a:pPr algn="just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       2.</a:t>
            </a:r>
            <a:r>
              <a:rPr lang="ru-RU" sz="2400" b="1" kern="0" dirty="0">
                <a:latin typeface="Times New Roman"/>
                <a:cs typeface="Times New Roman" pitchFamily="18" charset="0"/>
              </a:rPr>
              <a:t>	Уровень оплаты труда и обеспечение социальной защиты работников управления (уровень оплаты труда работников инспекций ниже, чем на поднадзорных предприятиях).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solidFill>
                <a:srgbClr val="FFFF00"/>
              </a:solidFill>
              <a:latin typeface="Times New Roman"/>
              <a:cs typeface="Times New Roman" pitchFamily="18" charset="0"/>
            </a:endParaRP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365268"/>
            <a:ext cx="9141458" cy="5102935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	</a:t>
            </a: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Предложения по улучшению и  совершенствованию выполнения возлагаемых задач:</a:t>
            </a:r>
          </a:p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1.	Для обеспечения деятельности и лучшего информирования инспекторского состава необходима организация семинаров, совещаний, курсов по изучению вопросов ядерной, радиационной, технической безопасности, вопросов обеспечения требований пожарной безопасности, практике и политике Федеральной службы по экологическому, технологическому и атомному надзору.</a:t>
            </a:r>
          </a:p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2.	При вводе новых нормативных документов проводить семинары по их применению c целью исключения возможности наличия противоречивых требований с действующими нормами </a:t>
            </a: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и </a:t>
            </a: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правилами в области использования атомной энергии </a:t>
            </a: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и </a:t>
            </a: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руководящими документами.</a:t>
            </a:r>
          </a:p>
          <a:p>
            <a:pPr algn="ctr" defTabSz="9640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200" b="1" kern="0" dirty="0">
              <a:solidFill>
                <a:srgbClr val="FFFF00"/>
              </a:solidFill>
              <a:latin typeface="Times New Roman"/>
              <a:cs typeface="Times New Roman" pitchFamily="18" charset="0"/>
            </a:endParaRP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2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4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02961"/>
            <a:ext cx="3781400" cy="39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97247" y="5373216"/>
            <a:ext cx="6963321" cy="127419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>
              <a:srgbClr val="002060"/>
            </a:innerShdw>
            <a:reflection blurRad="6350" stA="50000" endA="300" endPos="55500" dist="508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Главный государственный инспектор отдела НРДЯРБ ИЯУ,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Капшук</a:t>
            </a: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Олег Геннадьевич, доклад закончил.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Спасибо за внимание!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97056328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0" y="1367497"/>
            <a:ext cx="904931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Лист № 1</a:t>
            </a:r>
          </a:p>
          <a:p>
            <a:pPr algn="ctr"/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В соответствии с положением об отделе, утвержденного приказом руководителя Центрального МТУ по надзору за ЯРБ </a:t>
            </a:r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11.01.2021 года, отдел осуществляет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полномочия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установленной сфере деятельности на ядерно и радиационно-опасных объектах, расположенных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города Москвы, Московской области, города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Севастополь, 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Калужской области, а также на территории Чукотского автономного округа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в части надзора и контроля за ядерной, радиационной и технической безопасностью </a:t>
            </a:r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Билибинской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АЭС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и проведение проверок (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инспекций)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юридическими лицами и индивидуальными предпринимателями требований законодательства Российской Федерации, нормативных правовых актов Российской Федерации, норм и правил в области использовании атомной энергии;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контроля и надзора: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норм и правил в области использования атомной энергии, условий действия лицензий на деятельность в области использования атомной энергии, разрешений на право ведения работ в области использования атомной энергии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ядерной, радиационной и технической безопасностью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объектах использования атомной энергии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88738519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6021288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0" y="1367497"/>
            <a:ext cx="90493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 № 2</a:t>
            </a:r>
          </a:p>
          <a:p>
            <a:pPr algn="just"/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физической защитой ядерных установок, радиационных источников, пунктов хранения ядерных материалов и радиоактивных веществ, хранилищ радиоактивных отходов, за системами единого государственного учета и контроля ядерных материалов, радиоактивных веществ, радиоактивных отходов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выполнением международных обязательств Российской Федерации в области обеспечения безопасности при использовании атомной энергии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соблюдением в пределах компетенции </a:t>
            </a:r>
            <a:r>
              <a:rPr lang="ru-RU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требований законодательства Российской Федерации в области обращения с радиоактивными отходами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состоянием антитеррористической защищенности ядерных установок, радиационных источников, пунктов хранения ядерных материалов и радиоактивных веществ, хранилищ радиоактивных отходов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состоянием выполнения требований защиты информации в части своей компетенции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соблюдением требований технических регламентов в установленной сфере деятельности.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72651556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00860"/>
            <a:ext cx="9144001" cy="4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028" y="2417981"/>
            <a:ext cx="88520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организаций 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Росатома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«ГНЦ РФ-ФЭИ»;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«НИФХИ им.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Л.Я. Карпова»;   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«НИКИЭТ»;               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«НИИП»;             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«МСЗ»</a:t>
            </a:r>
            <a:endParaRPr lang="ru-RU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88" y="1292568"/>
            <a:ext cx="913862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Распоряжением Правительства Российской </a:t>
            </a:r>
            <a:r>
              <a:rPr lang="ru-RU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23 </a:t>
            </a:r>
            <a:r>
              <a:rPr lang="ru-RU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2012 г. </a:t>
            </a: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610-р все поднадзорные организации включены в </a:t>
            </a:r>
            <a:r>
              <a:rPr lang="ru-RU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объектов использования атомной энергии, в отношении которых вводится режим постоянного государственного </a:t>
            </a: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</a:t>
            </a:r>
            <a:endParaRPr lang="en-US" sz="17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надзором отдела находятся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2672" y="5253008"/>
            <a:ext cx="3632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отдел осуществляет методическое сопровождение отдела инспекций по надзору за ЯРБ ЗАТО г. Саров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555" y="5253008"/>
            <a:ext cx="540391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осуществляет методическое сопровождение и проведение надзорных мероприятий в отношении Филиала АО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«Концерн Росэнергоатом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«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Билибинская атомная станция»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81298" y="2417981"/>
            <a:ext cx="3564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3 организации </a:t>
            </a:r>
            <a:r>
              <a:rPr lang="ru-R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ФГАОУ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«НИЯУ «МИФИ»;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«НИУ «МЭИ»;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ФГАОУ ВО «</a:t>
            </a:r>
            <a:r>
              <a:rPr lang="ru-R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СевГУ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39044" y="2417981"/>
            <a:ext cx="2984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1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ведении Правительства РФ: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ФГБУ «НИЦ «Курчатовский институт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межправительственная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ММО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«ОИЯИ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0457" y="4654877"/>
            <a:ext cx="9019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реакторы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-18; критические стенды -18; подкритические стенды -8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96623277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3716" y="2276870"/>
            <a:ext cx="4562183" cy="4016158"/>
            <a:chOff x="43716" y="860948"/>
            <a:chExt cx="3016116" cy="2928091"/>
          </a:xfrm>
        </p:grpSpPr>
        <p:graphicFrame>
          <p:nvGraphicFramePr>
            <p:cNvPr id="1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6581628"/>
                </p:ext>
              </p:extLst>
            </p:nvPr>
          </p:nvGraphicFramePr>
          <p:xfrm>
            <a:off x="43716" y="860948"/>
            <a:ext cx="3016116" cy="29280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12" name="Группа 11"/>
            <p:cNvGrpSpPr/>
            <p:nvPr/>
          </p:nvGrpSpPr>
          <p:grpSpPr>
            <a:xfrm>
              <a:off x="185283" y="2077414"/>
              <a:ext cx="1662002" cy="270624"/>
              <a:chOff x="-74123" y="1562285"/>
              <a:chExt cx="1198319" cy="202967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-74123" y="1562285"/>
                <a:ext cx="551515" cy="185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kern="0" dirty="0" smtClean="0">
                    <a:solidFill>
                      <a:srgbClr val="002060"/>
                    </a:solidFill>
                  </a:rPr>
                  <a:t>109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8424" y="1580129"/>
                <a:ext cx="575772" cy="185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l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ru-RU" sz="1600" kern="0" dirty="0" smtClean="0">
                    <a:solidFill>
                      <a:srgbClr val="002060"/>
                    </a:solidFill>
                  </a:rPr>
                  <a:t>92</a:t>
                </a:r>
                <a:endParaRPr lang="ru-RU" sz="1600" kern="0" noProof="0" dirty="0" smtClean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3" name="TextBox 99">
              <a:hlinkClick r:id="" action="ppaction://noaction"/>
            </p:cNvPr>
            <p:cNvSpPr txBox="1"/>
            <p:nvPr/>
          </p:nvSpPr>
          <p:spPr>
            <a:xfrm>
              <a:off x="114144" y="1033981"/>
              <a:ext cx="2945688" cy="37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КОЛИЧЕСТВО ПРОВЕДЕННЫХ ПРОВЕРОК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(ИНСПЕКЦИЙ)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599296" y="2290520"/>
            <a:ext cx="4498004" cy="4016156"/>
            <a:chOff x="6114674" y="961637"/>
            <a:chExt cx="3016116" cy="2898761"/>
          </a:xfrm>
        </p:grpSpPr>
        <p:graphicFrame>
          <p:nvGraphicFramePr>
            <p:cNvPr id="17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4040409"/>
                </p:ext>
              </p:extLst>
            </p:nvPr>
          </p:nvGraphicFramePr>
          <p:xfrm>
            <a:off x="6114674" y="961637"/>
            <a:ext cx="3016116" cy="2898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8" name="TextBox 99">
              <a:hlinkClick r:id="" action="ppaction://noaction"/>
            </p:cNvPr>
            <p:cNvSpPr txBox="1"/>
            <p:nvPr/>
          </p:nvSpPr>
          <p:spPr>
            <a:xfrm>
              <a:off x="6214601" y="1005230"/>
              <a:ext cx="2879228" cy="37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ВЫДАНО ПРЕДПИСАНИЙ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ПУНКТОВ ПРЕДПИСАНИЙ)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6265830" y="1974248"/>
              <a:ext cx="1537475" cy="580419"/>
              <a:chOff x="2078303" y="1448985"/>
              <a:chExt cx="1108534" cy="43531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078303" y="1701027"/>
                <a:ext cx="551515" cy="183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kern="0" dirty="0" smtClean="0">
                    <a:solidFill>
                      <a:srgbClr val="002060"/>
                    </a:solidFill>
                  </a:rPr>
                  <a:t>4</a:t>
                </a:r>
                <a:r>
                  <a:rPr lang="ru-RU" sz="1600" kern="0" dirty="0">
                    <a:solidFill>
                      <a:srgbClr val="002060"/>
                    </a:solidFill>
                  </a:rPr>
                  <a:t>2</a:t>
                </a:r>
                <a:r>
                  <a:rPr kumimoji="0" lang="ru-RU" sz="16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ru-RU" sz="1600" kern="0" dirty="0" smtClean="0">
                    <a:solidFill>
                      <a:srgbClr val="002060"/>
                    </a:solidFill>
                  </a:rPr>
                  <a:t>148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642423" y="1448985"/>
                <a:ext cx="544414" cy="183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l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1600" kern="0" dirty="0" smtClean="0">
                    <a:solidFill>
                      <a:srgbClr val="002060"/>
                    </a:solidFill>
                  </a:rPr>
                  <a:t>30</a:t>
                </a:r>
                <a:r>
                  <a:rPr kumimoji="0" lang="ru-RU" sz="16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ru-RU" sz="1600" kern="0" noProof="0" dirty="0" smtClean="0">
                    <a:solidFill>
                      <a:srgbClr val="002060"/>
                    </a:solidFill>
                  </a:rPr>
                  <a:t>51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2" name="Прямоугольник 21"/>
          <p:cNvSpPr/>
          <p:nvPr/>
        </p:nvSpPr>
        <p:spPr>
          <a:xfrm>
            <a:off x="942613" y="1556792"/>
            <a:ext cx="7704813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Анализ надзорной деятельности отдела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НРДЯРБ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ИЯУ  </a:t>
            </a:r>
            <a:b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Центрального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МТУ по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надзору за ЯРБ Ростехнадзора за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2021 г.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2022 г.</a:t>
            </a:r>
            <a:endParaRPr lang="ru-RU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2967" y="1944001"/>
            <a:ext cx="4392488" cy="4349027"/>
            <a:chOff x="35496" y="860951"/>
            <a:chExt cx="4392488" cy="5880417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5496" y="860951"/>
              <a:ext cx="4392488" cy="5880417"/>
              <a:chOff x="3125214" y="860951"/>
              <a:chExt cx="3016116" cy="2952328"/>
            </a:xfrm>
          </p:grpSpPr>
          <p:graphicFrame>
            <p:nvGraphicFramePr>
              <p:cNvPr id="13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25927021"/>
                  </p:ext>
                </p:extLst>
              </p:nvPr>
            </p:nvGraphicFramePr>
            <p:xfrm>
              <a:off x="3125214" y="860951"/>
              <a:ext cx="3016116" cy="29523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4" name="TextBox 99">
                <a:hlinkClick r:id="" action="ppaction://noaction"/>
              </p:cNvPr>
              <p:cNvSpPr txBox="1"/>
              <p:nvPr/>
            </p:nvSpPr>
            <p:spPr>
              <a:xfrm>
                <a:off x="3166285" y="930301"/>
                <a:ext cx="2879228" cy="25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КОЛИЧЕСТВО ПРОВЕДЕННЫХ ПРОВЕРОК  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В  2021 ГОДУ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2" name="TextBox 99">
              <a:hlinkClick r:id="" action="ppaction://noaction"/>
            </p:cNvPr>
            <p:cNvSpPr txBox="1"/>
            <p:nvPr/>
          </p:nvSpPr>
          <p:spPr>
            <a:xfrm>
              <a:off x="150245" y="4953942"/>
              <a:ext cx="4193133" cy="1248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Внеплановые проверки проведены в соответствии с поручениями центрального аппарата Ростехнадзора</a:t>
              </a: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480938" y="1944001"/>
            <a:ext cx="4663062" cy="4349027"/>
            <a:chOff x="4516609" y="946907"/>
            <a:chExt cx="4663062" cy="5880417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516609" y="946907"/>
              <a:ext cx="4663062" cy="5880417"/>
              <a:chOff x="4517260" y="904106"/>
              <a:chExt cx="4703158" cy="2952328"/>
            </a:xfrm>
          </p:grpSpPr>
          <p:graphicFrame>
            <p:nvGraphicFramePr>
              <p:cNvPr id="18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4147524"/>
                  </p:ext>
                </p:extLst>
              </p:nvPr>
            </p:nvGraphicFramePr>
            <p:xfrm>
              <a:off x="4517260" y="904106"/>
              <a:ext cx="4703158" cy="29523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9" name="TextBox 99">
                <a:hlinkClick r:id="" action="ppaction://noaction"/>
              </p:cNvPr>
              <p:cNvSpPr txBox="1"/>
              <p:nvPr/>
            </p:nvSpPr>
            <p:spPr>
              <a:xfrm>
                <a:off x="4634309" y="939663"/>
                <a:ext cx="4193133" cy="25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КОЛИЧЕСТВО ПРОВЕДЕННЫХ ПРОВЕРОК  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В  2022 ГОДУ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7" name="TextBox 99">
              <a:hlinkClick r:id="" action="ppaction://noaction"/>
            </p:cNvPr>
            <p:cNvSpPr txBox="1"/>
            <p:nvPr/>
          </p:nvSpPr>
          <p:spPr>
            <a:xfrm>
              <a:off x="4648733" y="4953942"/>
              <a:ext cx="4193133" cy="1248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Внеплановые проверки проведены в соответствии с поручениями центрального аппарата Ростехнадзора</a:t>
              </a: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685791" y="1313115"/>
            <a:ext cx="7704813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Анализ надзорной деятельности отдела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НРДЯРБ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ИЯУ  </a:t>
            </a:r>
            <a:b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Центрального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МТУ по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надзору за ЯРБ </a:t>
            </a:r>
            <a:r>
              <a:rPr lang="ru-RU" sz="16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Ростехнадзора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за 2021 г.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2022 г.</a:t>
            </a:r>
            <a:endParaRPr lang="ru-RU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44045181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5496" y="1367497"/>
            <a:ext cx="4504630" cy="4925531"/>
            <a:chOff x="101269" y="921602"/>
            <a:chExt cx="4504630" cy="5603742"/>
          </a:xfrm>
        </p:grpSpPr>
        <p:graphicFrame>
          <p:nvGraphicFramePr>
            <p:cNvPr id="1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4207989"/>
                </p:ext>
              </p:extLst>
            </p:nvPr>
          </p:nvGraphicFramePr>
          <p:xfrm>
            <a:off x="101269" y="921602"/>
            <a:ext cx="4504630" cy="56037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2" name="TextBox 99">
              <a:hlinkClick r:id="" action="ppaction://noaction"/>
            </p:cNvPr>
            <p:cNvSpPr txBox="1"/>
            <p:nvPr/>
          </p:nvSpPr>
          <p:spPr>
            <a:xfrm>
              <a:off x="101269" y="1100934"/>
              <a:ext cx="4379609" cy="28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НАРУШЕНИЯ В РАБОТЕ</a:t>
              </a:r>
              <a:r>
                <a:rPr kumimoji="0" lang="ru-RU" sz="1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1600" b="1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БиАЭС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TextBox 99">
              <a:hlinkClick r:id="" action="ppaction://noaction"/>
            </p:cNvPr>
            <p:cNvSpPr txBox="1"/>
            <p:nvPr/>
          </p:nvSpPr>
          <p:spPr>
            <a:xfrm>
              <a:off x="185954" y="3350091"/>
              <a:ext cx="4379609" cy="74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 2021 году нарушений</a:t>
              </a:r>
              <a:r>
                <a:rPr kumimoji="0" lang="ru-RU" sz="1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не было.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285750" marR="0" lvl="0" indent="-28575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 2022 года </a:t>
              </a:r>
              <a:r>
                <a:rPr kumimoji="0" lang="ru-RU" sz="1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было 1 нарушение.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540126" y="1373000"/>
            <a:ext cx="4560712" cy="4920028"/>
            <a:chOff x="4633278" y="924874"/>
            <a:chExt cx="4565325" cy="5601232"/>
          </a:xfrm>
        </p:grpSpPr>
        <p:graphicFrame>
          <p:nvGraphicFramePr>
            <p:cNvPr id="15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0211941"/>
                </p:ext>
              </p:extLst>
            </p:nvPr>
          </p:nvGraphicFramePr>
          <p:xfrm>
            <a:off x="4683908" y="924874"/>
            <a:ext cx="4498004" cy="5601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6" name="TextBox 99">
              <a:hlinkClick r:id="" action="ppaction://noaction"/>
            </p:cNvPr>
            <p:cNvSpPr txBox="1"/>
            <p:nvPr/>
          </p:nvSpPr>
          <p:spPr>
            <a:xfrm>
              <a:off x="4695790" y="2359934"/>
              <a:ext cx="4502813" cy="2353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ts val="1100"/>
                </a:lnSpc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 </a:t>
              </a: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2021 году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произошло 1 нарушение:</a:t>
              </a:r>
            </a:p>
            <a:p>
              <a:pPr marL="0" marR="0" lvl="0" indent="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ММО «ОИЯИ» - 1 нарушение в работе ИЯУ ИБР-2 (категория нарушения по НП-027-10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П06).</a:t>
              </a:r>
            </a:p>
            <a:p>
              <a:pPr marL="285750" marR="0" lvl="0" indent="-28575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lvl="0">
                <a:lnSpc>
                  <a:spcPts val="1100"/>
                </a:lnSpc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 </a:t>
              </a: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2022 года 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произошло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нарушение: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285750" lvl="0" indent="-285750">
                <a:lnSpc>
                  <a:spcPts val="1100"/>
                </a:lnSpc>
                <a:buFontTx/>
                <a:buChar char="-"/>
                <a:defRPr/>
              </a:pP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ФГБУ НИЦ </a:t>
              </a:r>
              <a:r>
                <a:rPr lang="ru-RU" sz="1400" b="1" kern="0" dirty="0">
                  <a:latin typeface="Times New Roman" pitchFamily="18" charset="0"/>
                  <a:cs typeface="Times New Roman" pitchFamily="18" charset="0"/>
                </a:rPr>
                <a:t>«Курчатовский институт»  - 1 нарушение в работе </a:t>
              </a: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ИЯУ </a:t>
              </a:r>
              <a:r>
                <a:rPr lang="ru-RU" sz="1400" b="1" kern="0" dirty="0">
                  <a:latin typeface="Times New Roman" pitchFamily="18" charset="0"/>
                  <a:cs typeface="Times New Roman" pitchFamily="18" charset="0"/>
                </a:rPr>
                <a:t>ИР-8 (категория нарушения по НП-027-10: </a:t>
              </a: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П09).</a:t>
              </a:r>
            </a:p>
            <a:p>
              <a:pPr lvl="0">
                <a:lnSpc>
                  <a:spcPts val="1100"/>
                </a:lnSpc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По всем нарушениям проведены расследования, отчетные документы представлены.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" name="TextBox 99">
              <a:hlinkClick r:id="" action="ppaction://noaction"/>
            </p:cNvPr>
            <p:cNvSpPr txBox="1"/>
            <p:nvPr/>
          </p:nvSpPr>
          <p:spPr>
            <a:xfrm>
              <a:off x="4633278" y="1051339"/>
              <a:ext cx="4379609" cy="280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НАРУШЕНИЯ В РАБОТЕ ИЯУ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0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370382"/>
            <a:ext cx="4412096" cy="5351093"/>
            <a:chOff x="5996545" y="3825009"/>
            <a:chExt cx="4412096" cy="291367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024373" y="3825009"/>
              <a:ext cx="4384268" cy="2913670"/>
              <a:chOff x="6024373" y="3825009"/>
              <a:chExt cx="4384268" cy="2913670"/>
            </a:xfrm>
          </p:grpSpPr>
          <p:graphicFrame>
            <p:nvGraphicFramePr>
              <p:cNvPr id="17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91284875"/>
                  </p:ext>
                </p:extLst>
              </p:nvPr>
            </p:nvGraphicFramePr>
            <p:xfrm>
              <a:off x="6024373" y="3825009"/>
              <a:ext cx="4384268" cy="2913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9" name="TextBox 18"/>
              <p:cNvSpPr txBox="1"/>
              <p:nvPr/>
            </p:nvSpPr>
            <p:spPr>
              <a:xfrm>
                <a:off x="6603006" y="5377014"/>
                <a:ext cx="764921" cy="138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Box 99">
              <a:hlinkClick r:id="" action="ppaction://noaction"/>
            </p:cNvPr>
            <p:cNvSpPr txBox="1"/>
            <p:nvPr/>
          </p:nvSpPr>
          <p:spPr>
            <a:xfrm>
              <a:off x="5996545" y="3886931"/>
              <a:ext cx="4355975" cy="30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ВОЗБУЖДЕНО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ДЕЛ ОБ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АДМИНИСТРАТИВНЫХ ПРАВОНАРУШЕНИЯХ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427983" y="1268759"/>
            <a:ext cx="4675920" cy="5452715"/>
            <a:chOff x="4427984" y="3735411"/>
            <a:chExt cx="4716016" cy="2944722"/>
          </a:xfrm>
        </p:grpSpPr>
        <p:graphicFrame>
          <p:nvGraphicFramePr>
            <p:cNvPr id="22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6229949"/>
                </p:ext>
              </p:extLst>
            </p:nvPr>
          </p:nvGraphicFramePr>
          <p:xfrm>
            <a:off x="4427984" y="3735411"/>
            <a:ext cx="4716016" cy="2944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3" name="TextBox 99">
              <a:hlinkClick r:id="" action="ppaction://noaction"/>
            </p:cNvPr>
            <p:cNvSpPr txBox="1"/>
            <p:nvPr/>
          </p:nvSpPr>
          <p:spPr>
            <a:xfrm>
              <a:off x="4497447" y="3783262"/>
              <a:ext cx="4536870" cy="434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ОБЩАЯ СУММА  ШТРАФОВ ПО АДМИНИСТРАТИВНЫМ ПРАВОНАРУШЕНИЯМ (ТЫС.РУБ.)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460327"/>
              </p:ext>
            </p:extLst>
          </p:nvPr>
        </p:nvGraphicFramePr>
        <p:xfrm>
          <a:off x="40943" y="1367497"/>
          <a:ext cx="9062960" cy="479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99">
            <a:hlinkClick r:id="" action="ppaction://noaction"/>
          </p:cNvPr>
          <p:cNvSpPr txBox="1"/>
          <p:nvPr/>
        </p:nvSpPr>
        <p:spPr>
          <a:xfrm>
            <a:off x="-1883" y="1553793"/>
            <a:ext cx="9058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КОЛИЧЕСТВО ВЫДАННЫХ РАЗРЕШЕНИЙ НА ПРАВО ВЕДЕНИЯ РАБОТ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ОБЛАСТИ ИСПОЛЬЗОВАНИЯ АТОМНОЙ ЭНЕРГИИ РАБОТНИКАМ ОБЪЕКТОВ ИСПОЛЬЗОВАНИЯ АТОМНОЙ ЭНЕРГИИ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0581C9"/>
      </a:lt2>
      <a:accent1>
        <a:srgbClr val="0486D6"/>
      </a:accent1>
      <a:accent2>
        <a:srgbClr val="04A1EE"/>
      </a:accent2>
      <a:accent3>
        <a:srgbClr val="FFFFFF"/>
      </a:accent3>
      <a:accent4>
        <a:srgbClr val="404040"/>
      </a:accent4>
      <a:accent5>
        <a:srgbClr val="AAC3E8"/>
      </a:accent5>
      <a:accent6>
        <a:srgbClr val="0391D8"/>
      </a:accent6>
      <a:hlink>
        <a:srgbClr val="0B69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832</Words>
  <Application>Microsoft Office PowerPoint</Application>
  <PresentationFormat>Экран (4:3)</PresentationFormat>
  <Paragraphs>144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Microsoft Sans Serif</vt:lpstr>
      <vt:lpstr>Times New Roman</vt:lpstr>
      <vt:lpstr>Тема11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ГРАУ</dc:creator>
  <cp:lastModifiedBy>Cmtu</cp:lastModifiedBy>
  <cp:revision>142</cp:revision>
  <cp:lastPrinted>2017-03-17T07:14:10Z</cp:lastPrinted>
  <dcterms:created xsi:type="dcterms:W3CDTF">2014-12-27T18:53:45Z</dcterms:created>
  <dcterms:modified xsi:type="dcterms:W3CDTF">2023-03-22T14:01:06Z</dcterms:modified>
</cp:coreProperties>
</file>